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63" r:id="rId4"/>
    <p:sldId id="264" r:id="rId5"/>
    <p:sldId id="265" r:id="rId6"/>
    <p:sldId id="266" r:id="rId7"/>
  </p:sldIdLst>
  <p:sldSz cx="12192000" cy="6858000"/>
  <p:notesSz cx="6881813" cy="100028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84291" autoAdjust="0"/>
  </p:normalViewPr>
  <p:slideViewPr>
    <p:cSldViewPr snapToGrid="0">
      <p:cViewPr varScale="1">
        <p:scale>
          <a:sx n="93" d="100"/>
          <a:sy n="93" d="100"/>
        </p:scale>
        <p:origin x="43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2970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D7C6D9C5-089C-4F6F-8978-E8051C195912}" type="datetimeFigureOut">
              <a:rPr lang="da-DK" smtClean="0"/>
              <a:t>21-10-2024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8A867782-9533-4DCF-9139-7A3963B89B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385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7782-9533-4DCF-9139-7A3963B89BA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096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7782-9533-4DCF-9139-7A3963B89BA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9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DB2B7-032A-FE98-6773-EDF61BF8E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0311DFC-C8FA-CB0E-C88D-A6358A8CB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51EDE81-ACD4-A753-2ED9-F681B825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FCCE-0DA9-4C2D-AFCE-34E34C2C990E}" type="datetimeFigureOut">
              <a:rPr lang="da-DK" smtClean="0"/>
              <a:t>21-10-2024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856420-761C-BAF6-487C-1498812D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550EED-56D1-D857-7119-2FB6B522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0611-A6F2-49CB-A762-CF225AD7D8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473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ADACC-607B-DAEA-23A0-3EF68FEB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3A75FF7-ABF1-0B0F-3D83-D9C36C8B2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B0A9AE-C6F6-7FFD-127C-1BF22ED6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FCCE-0DA9-4C2D-AFCE-34E34C2C990E}" type="datetimeFigureOut">
              <a:rPr lang="da-DK" smtClean="0"/>
              <a:t>21-10-2024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99AFD7-0FB7-E545-A58C-21611FD0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304D0-3B4A-A179-B230-748A8240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0611-A6F2-49CB-A762-CF225AD7D8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835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71452C0-24A0-5A91-80CE-0C6B750F1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40DFEF7-93F4-8AA1-0514-677285266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E20BFB-08B9-BB6F-D2AD-CD83BBA1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FCCE-0DA9-4C2D-AFCE-34E34C2C990E}" type="datetimeFigureOut">
              <a:rPr lang="da-DK" smtClean="0"/>
              <a:t>21-10-2024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370659-D30C-A09F-604B-C1DB5595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5318C4-8833-8313-F50B-E2A1A8E7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0611-A6F2-49CB-A762-CF225AD7D8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729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DDC35-E0F0-A081-D28A-13BE003C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484480-5AB9-EBF3-D665-2F1A7ACD9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C676B5D-F6A3-B0E8-DAE8-011EFEE6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FCCE-0DA9-4C2D-AFCE-34E34C2C990E}" type="datetimeFigureOut">
              <a:rPr lang="da-DK" smtClean="0"/>
              <a:t>21-10-2024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75729B-9AF2-D94A-E337-D516C3F9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99365A-C8D2-A700-8DC7-D1F6D749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0611-A6F2-49CB-A762-CF225AD7D8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296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CFA8B-F029-325E-BF4C-C5D269BB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1CFA846-A4A0-CF16-47BD-1279032E7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454D419-EB57-439C-F8DC-25B93BB26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FCCE-0DA9-4C2D-AFCE-34E34C2C990E}" type="datetimeFigureOut">
              <a:rPr lang="da-DK" smtClean="0"/>
              <a:t>21-10-2024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A80A85-3184-AD47-DBEF-48F6939A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A042E3-4DF1-2142-8C5F-9CD771D6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0611-A6F2-49CB-A762-CF225AD7D8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168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263DF-4CD4-6F9E-0DC1-64C8E679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A2CCB0-269B-9B3D-755F-BC7869430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D62FDD2-B0B7-E6B7-F04F-3C627312C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01A6054-5D9B-9521-A2E6-3E8661CCA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FCCE-0DA9-4C2D-AFCE-34E34C2C990E}" type="datetimeFigureOut">
              <a:rPr lang="da-DK" smtClean="0"/>
              <a:t>21-10-2024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57F825A-5426-84B0-3E2F-159B0654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F0317C9-11D6-0D2C-EB68-7B169771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0611-A6F2-49CB-A762-CF225AD7D8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807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E056F-70C2-C0D3-5AEC-AD47717B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2AEFBD-1CC8-D344-2D88-473EB56F8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B7D1CA6-AB48-7164-6322-AD70AC97A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A7CBFE7-3541-F56A-DF81-C46ADFFE0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CBB518E-BCC7-D56C-A533-095AEBAF61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20DEA3-DAFB-56B0-1071-9BC154D3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FCCE-0DA9-4C2D-AFCE-34E34C2C990E}" type="datetimeFigureOut">
              <a:rPr lang="da-DK" smtClean="0"/>
              <a:t>21-10-2024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E680D3A-C6DC-EE27-7367-88979B7A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9EE36CA-130C-AED9-5E0D-1A74AD0B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0611-A6F2-49CB-A762-CF225AD7D8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13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99B96-979B-608C-F27A-3029DED3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C1160A-9987-C58E-597B-D41F110E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FCCE-0DA9-4C2D-AFCE-34E34C2C990E}" type="datetimeFigureOut">
              <a:rPr lang="da-DK" smtClean="0"/>
              <a:t>21-10-2024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0745FCA-92AF-E4EB-847F-72385C2D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77F1A6C-54BC-F1CB-A72B-526817D9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0611-A6F2-49CB-A762-CF225AD7D8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394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4BC6BC8-9A63-D1F0-9F75-3D356AE6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FCCE-0DA9-4C2D-AFCE-34E34C2C990E}" type="datetimeFigureOut">
              <a:rPr lang="da-DK" smtClean="0"/>
              <a:t>21-10-2024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1EA8964-01A9-8B6E-D01D-11EC9AC0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1F73B56-106E-E640-C628-73CA88F1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0611-A6F2-49CB-A762-CF225AD7D8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802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1E17D-41A5-8DC1-EEF9-E64D98296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D325B8-5AB4-458A-950C-88D483A16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747A76B-5DF9-6720-38CE-A688E581E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7EF56D-85B2-A230-8C85-F7746391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FCCE-0DA9-4C2D-AFCE-34E34C2C990E}" type="datetimeFigureOut">
              <a:rPr lang="da-DK" smtClean="0"/>
              <a:t>21-10-2024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C4DBB76-D249-6AB3-253B-13FB8B8BE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D45DD52-7BBF-CB43-0CE3-CDE94F07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0611-A6F2-49CB-A762-CF225AD7D8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193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D3AAB-328B-CC4B-88E3-B133D881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C095698-20E5-E3E5-42D8-30737EC70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2E25AF6-05A5-FBF6-C206-BCDDFD476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9C54DC-4F79-2846-A744-121E944F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FCCE-0DA9-4C2D-AFCE-34E34C2C990E}" type="datetimeFigureOut">
              <a:rPr lang="da-DK" smtClean="0"/>
              <a:t>21-10-2024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6CEA16A-544E-7DBC-2B03-288D822E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26CEE33-C204-7F4F-BE6E-7CD2CF4D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0611-A6F2-49CB-A762-CF225AD7D8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799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91E857F-F23E-6B92-7292-91F9DF86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9BD6F02-D348-83A2-02E9-FC441D7B6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6C652-5D87-630D-AE5C-F6EBDA38C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0CFCCE-0DA9-4C2D-AFCE-34E34C2C990E}" type="datetimeFigureOut">
              <a:rPr lang="da-DK" smtClean="0"/>
              <a:t>21-10-2024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53F3F1C-DF57-E5AB-4063-3470BFF47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357BC1-832D-B8AF-EAD7-46C823C1D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F60611-A6F2-49CB-A762-CF225AD7D8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90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ch.dk/" TargetMode="External"/><Relationship Id="rId2" Type="http://schemas.openxmlformats.org/officeDocument/2006/relationships/hyperlink" Target="https://handicap.dk/find-din-afde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danskepatienter.dk/" TargetMode="External"/><Relationship Id="rId4" Type="http://schemas.openxmlformats.org/officeDocument/2006/relationships/hyperlink" Target="https://dch.dk/nyheder/nyhed/guide-til-god-start-er-sendt-ud-til-kommunale-handicapra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FEC80-FA6A-BCF3-CE1C-C18FA2A2E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2C21BD-B227-1900-3096-1A427067D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Et billede, der indeholder person, Ansigt, tøj, mur&#10;&#10;Automatisk genereret beskrivelse">
            <a:extLst>
              <a:ext uri="{FF2B5EF4-FFF2-40B4-BE49-F238E27FC236}">
                <a16:creationId xmlns:a16="http://schemas.microsoft.com/office/drawing/2014/main" id="{0662E664-2F40-13C6-ED2C-26095C007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illede 4" descr="Et billede, der indeholder skærmbillede, Rektangel, linje/række&#10;&#10;Automatisk genereret beskrivelse">
            <a:extLst>
              <a:ext uri="{FF2B5EF4-FFF2-40B4-BE49-F238E27FC236}">
                <a16:creationId xmlns:a16="http://schemas.microsoft.com/office/drawing/2014/main" id="{23EFEB52-DE96-CD2E-2E46-9E047BFC1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7"/>
          <a:stretch/>
        </p:blipFill>
        <p:spPr>
          <a:xfrm>
            <a:off x="525567" y="3785191"/>
            <a:ext cx="6123965" cy="2702545"/>
          </a:xfrm>
          <a:prstGeom prst="rect">
            <a:avLst/>
          </a:prstGeom>
        </p:spPr>
      </p:pic>
      <p:pic>
        <p:nvPicPr>
          <p:cNvPr id="6" name="Billede 5" descr="Et billede, der indeholder Font/skrifttype, Grafik, grafisk design, logo&#10;&#10;Automatisk genereret beskrivelse">
            <a:extLst>
              <a:ext uri="{FF2B5EF4-FFF2-40B4-BE49-F238E27FC236}">
                <a16:creationId xmlns:a16="http://schemas.microsoft.com/office/drawing/2014/main" id="{93AE0636-1CA8-B893-4C1A-1DC38825D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3811" cy="56285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3A9D651B-CF87-DD2E-CF2F-9E95BF18C93B}"/>
              </a:ext>
            </a:extLst>
          </p:cNvPr>
          <p:cNvSpPr txBox="1"/>
          <p:nvPr/>
        </p:nvSpPr>
        <p:spPr>
          <a:xfrm>
            <a:off x="648858" y="4229565"/>
            <a:ext cx="612396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dirty="0">
                <a:solidFill>
                  <a:schemeClr val="bg1"/>
                </a:solidFill>
              </a:rPr>
              <a:t>Hvordan får vi en plads i handicaprådet/psykiatri-/udsatterådet?</a:t>
            </a:r>
            <a:endParaRPr lang="da-DK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2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7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øj, person, indendørs, menneske&#10;&#10;Automatisk genereret beskrivelse">
            <a:extLst>
              <a:ext uri="{FF2B5EF4-FFF2-40B4-BE49-F238E27FC236}">
                <a16:creationId xmlns:a16="http://schemas.microsoft.com/office/drawing/2014/main" id="{9A882BF7-2137-AA8E-5CED-4C40189FB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t="-78" r="22855" b="78"/>
          <a:stretch/>
        </p:blipFill>
        <p:spPr>
          <a:xfrm>
            <a:off x="5982587" y="0"/>
            <a:ext cx="6209413" cy="6858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3A74EEB-E36B-3A6C-E1D8-9FA0CFABF103}"/>
              </a:ext>
            </a:extLst>
          </p:cNvPr>
          <p:cNvSpPr txBox="1"/>
          <p:nvPr/>
        </p:nvSpPr>
        <p:spPr>
          <a:xfrm>
            <a:off x="316863" y="696050"/>
            <a:ext cx="619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30B4EA1-099F-6588-DAE2-E818D4EA7421}"/>
              </a:ext>
            </a:extLst>
          </p:cNvPr>
          <p:cNvSpPr txBox="1"/>
          <p:nvPr/>
        </p:nvSpPr>
        <p:spPr>
          <a:xfrm>
            <a:off x="316863" y="1588535"/>
            <a:ext cx="525459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bg1"/>
                </a:solidFill>
              </a:rPr>
              <a:t>15.45: </a:t>
            </a:r>
            <a:r>
              <a:rPr lang="da-DK" sz="2000" dirty="0">
                <a:solidFill>
                  <a:schemeClr val="bg1"/>
                </a:solidFill>
              </a:rPr>
              <a:t>Velkomst og præsentation af program og oplægsholdere</a:t>
            </a:r>
          </a:p>
          <a:p>
            <a:br>
              <a:rPr lang="da-DK" sz="2000" dirty="0">
                <a:solidFill>
                  <a:schemeClr val="bg1"/>
                </a:solidFill>
              </a:rPr>
            </a:br>
            <a:r>
              <a:rPr lang="da-DK" sz="2000" dirty="0">
                <a:solidFill>
                  <a:schemeClr val="bg1"/>
                </a:solidFill>
              </a:rPr>
              <a:t>Bedre Psykiatris visioner og mål med arbejdet i Handicaprådene v. Landsbestyrelsen</a:t>
            </a:r>
            <a:br>
              <a:rPr lang="da-DK" sz="2000" dirty="0">
                <a:solidFill>
                  <a:schemeClr val="bg1"/>
                </a:solidFill>
              </a:rPr>
            </a:br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b="1" dirty="0">
                <a:solidFill>
                  <a:schemeClr val="bg1"/>
                </a:solidFill>
              </a:rPr>
              <a:t>15.55:   </a:t>
            </a:r>
            <a:r>
              <a:rPr lang="da-DK" sz="2000" dirty="0">
                <a:solidFill>
                  <a:schemeClr val="bg1"/>
                </a:solidFill>
              </a:rPr>
              <a:t>- Handicaprådenes formål, opgaver     	  og roller</a:t>
            </a:r>
            <a:br>
              <a:rPr lang="da-DK" sz="2000" dirty="0">
                <a:solidFill>
                  <a:schemeClr val="bg1"/>
                </a:solidFill>
              </a:rPr>
            </a:br>
            <a:r>
              <a:rPr lang="da-DK" sz="2000" dirty="0">
                <a:solidFill>
                  <a:schemeClr val="bg1"/>
                </a:solidFill>
              </a:rPr>
              <a:t>                - Hvordan har vi fået en plads?</a:t>
            </a:r>
            <a:br>
              <a:rPr lang="da-DK" sz="2000" dirty="0">
                <a:solidFill>
                  <a:schemeClr val="bg1"/>
                </a:solidFill>
              </a:rPr>
            </a:br>
            <a:r>
              <a:rPr lang="da-DK" sz="2000" dirty="0">
                <a:solidFill>
                  <a:schemeClr val="bg1"/>
                </a:solidFill>
              </a:rPr>
              <a:t>                - Hvad kan man bruge en plads til?</a:t>
            </a:r>
            <a:br>
              <a:rPr lang="da-DK" sz="2000" dirty="0">
                <a:solidFill>
                  <a:schemeClr val="bg1"/>
                </a:solidFill>
              </a:rPr>
            </a:br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b="1" dirty="0">
                <a:solidFill>
                  <a:schemeClr val="bg1"/>
                </a:solidFill>
              </a:rPr>
              <a:t>16.20: </a:t>
            </a:r>
            <a:r>
              <a:rPr lang="da-DK" sz="2000" dirty="0">
                <a:solidFill>
                  <a:schemeClr val="bg1"/>
                </a:solidFill>
              </a:rPr>
              <a:t>Gruppearbejde ud fra de omdelte spørgsmål</a:t>
            </a:r>
            <a:br>
              <a:rPr lang="da-DK" sz="2000" dirty="0">
                <a:solidFill>
                  <a:schemeClr val="bg1"/>
                </a:solidFill>
              </a:rPr>
            </a:br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b="1" dirty="0">
                <a:solidFill>
                  <a:schemeClr val="bg1"/>
                </a:solidFill>
              </a:rPr>
              <a:t>16.50: </a:t>
            </a:r>
            <a:r>
              <a:rPr lang="da-DK" sz="2000" dirty="0">
                <a:solidFill>
                  <a:schemeClr val="bg1"/>
                </a:solidFill>
              </a:rPr>
              <a:t>Fælles opsamling og drøftelse</a:t>
            </a:r>
            <a:br>
              <a:rPr lang="da-DK" sz="2000" dirty="0">
                <a:solidFill>
                  <a:schemeClr val="bg1"/>
                </a:solidFill>
              </a:rPr>
            </a:br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b="1" dirty="0">
                <a:solidFill>
                  <a:schemeClr val="bg1"/>
                </a:solidFill>
              </a:rPr>
              <a:t>17.20: </a:t>
            </a:r>
            <a:r>
              <a:rPr lang="da-DK" sz="2000" dirty="0">
                <a:solidFill>
                  <a:schemeClr val="bg1"/>
                </a:solidFill>
              </a:rPr>
              <a:t>Slut</a:t>
            </a:r>
            <a:endParaRPr lang="da-DK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lede 6" descr="Et billede, der indeholder Font/skrifttype, Grafik, grafisk design, logo&#10;&#10;Automatisk genereret beskrivelse">
            <a:extLst>
              <a:ext uri="{FF2B5EF4-FFF2-40B4-BE49-F238E27FC236}">
                <a16:creationId xmlns:a16="http://schemas.microsoft.com/office/drawing/2014/main" id="{7C14FE5D-DA27-4363-F292-E1A22594E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3811" cy="5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7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7FFC510C-5253-F8FD-8296-2C902BCF8551}"/>
              </a:ext>
            </a:extLst>
          </p:cNvPr>
          <p:cNvSpPr txBox="1"/>
          <p:nvPr/>
        </p:nvSpPr>
        <p:spPr>
          <a:xfrm>
            <a:off x="550779" y="694856"/>
            <a:ext cx="1140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chemeClr val="bg1"/>
                </a:solidFill>
              </a:rPr>
              <a:t>Handicaprådenes formål, opgaver og roller</a:t>
            </a:r>
            <a:endParaRPr lang="da-DK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B0ABDE8-0079-B679-C606-850ADF242657}"/>
              </a:ext>
            </a:extLst>
          </p:cNvPr>
          <p:cNvSpPr txBox="1"/>
          <p:nvPr/>
        </p:nvSpPr>
        <p:spPr>
          <a:xfrm>
            <a:off x="550779" y="1677698"/>
            <a:ext cx="10825615" cy="4797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a-DK" sz="24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bidrage til et samfund, hvor mennesker med handicap har samme muligheder som alle andre</a:t>
            </a:r>
            <a:br>
              <a:rPr lang="da-DK" sz="24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2400" i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da-DK" sz="2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pgaver og rolle: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Handicaprådet er LOVPLIGTIGT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Handicaprådet rådgiver kommunalbestyrelsen i handicappolitiske spørgsmål</a:t>
            </a:r>
            <a:endParaRPr lang="da-DK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Kommunalbestyrelsen er forpligtet til at høre handicaprådet </a:t>
            </a:r>
            <a:br>
              <a:rPr lang="da-DK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vedr. initiativer af betydning for mennesker med handicap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Rådet kan stille forslag om konkrete politiske tiltag.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Rådet kan behandle ALLE lokalpolitiske spørgsmål vedr. borgere med nedsat fysisk og/eller psykisk funktionsevne  (af eget initiativ)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Kommentere lovgivningen – gennem høringssvar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Sammensætning: 3-7 medlemmer indstillet af DH, og 3-7 udpeget af kommunalbestyrelsen (4 år)</a:t>
            </a:r>
            <a:br>
              <a:rPr lang="da-DK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evt. lokale handicaprepræsentanter</a:t>
            </a:r>
            <a:endParaRPr lang="da-D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 descr="Et billede, der indeholder Font/skrifttype, Grafik, grafisk design, logo&#10;&#10;Automatisk genereret beskrivelse">
            <a:extLst>
              <a:ext uri="{FF2B5EF4-FFF2-40B4-BE49-F238E27FC236}">
                <a16:creationId xmlns:a16="http://schemas.microsoft.com/office/drawing/2014/main" id="{23BCE6E5-8101-CE08-4647-429BEF816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3811" cy="5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0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7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øj, person, indendørs, menneske&#10;&#10;Automatisk genereret beskrivelse">
            <a:extLst>
              <a:ext uri="{FF2B5EF4-FFF2-40B4-BE49-F238E27FC236}">
                <a16:creationId xmlns:a16="http://schemas.microsoft.com/office/drawing/2014/main" id="{7FA6E0C2-0FA7-94AD-1624-EE7D37FF57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t="-78" r="22855" b="78"/>
          <a:stretch/>
        </p:blipFill>
        <p:spPr>
          <a:xfrm>
            <a:off x="5982587" y="0"/>
            <a:ext cx="6209413" cy="6858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63E6285-8A7E-D3A9-C2F8-6288778D2F95}"/>
              </a:ext>
            </a:extLst>
          </p:cNvPr>
          <p:cNvSpPr txBox="1"/>
          <p:nvPr/>
        </p:nvSpPr>
        <p:spPr>
          <a:xfrm>
            <a:off x="316863" y="1045373"/>
            <a:ext cx="6199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b="1" dirty="0">
                <a:solidFill>
                  <a:schemeClr val="bg1"/>
                </a:solidFill>
              </a:rPr>
              <a:t>Hvad kan vi bruge en plads i Handicaprådet til</a:t>
            </a:r>
            <a:r>
              <a:rPr lang="da-DK" sz="3000" dirty="0">
                <a:solidFill>
                  <a:schemeClr val="bg1"/>
                </a:solidFill>
              </a:rPr>
              <a:t>?</a:t>
            </a:r>
            <a:endParaRPr lang="da-DK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20CFB88-416C-5464-89CE-4627AA563426}"/>
              </a:ext>
            </a:extLst>
          </p:cNvPr>
          <p:cNvSpPr txBox="1"/>
          <p:nvPr/>
        </p:nvSpPr>
        <p:spPr>
          <a:xfrm>
            <a:off x="316863" y="2523486"/>
            <a:ext cx="52545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bg1"/>
                </a:solidFill>
              </a:rPr>
              <a:t>Indflydelse lokalt</a:t>
            </a:r>
            <a:br>
              <a:rPr lang="da-DK" sz="2000" b="1" dirty="0">
                <a:solidFill>
                  <a:schemeClr val="bg1"/>
                </a:solidFill>
              </a:rPr>
            </a:br>
            <a:r>
              <a:rPr lang="da-DK" sz="2000" dirty="0">
                <a:solidFill>
                  <a:schemeClr val="bg1"/>
                </a:solidFill>
              </a:rPr>
              <a:t>gennem høringssvar, dialogmøder, deltagelse i arbejdsgrupper</a:t>
            </a:r>
            <a:br>
              <a:rPr lang="da-DK" sz="2000" dirty="0">
                <a:solidFill>
                  <a:schemeClr val="bg1"/>
                </a:solidFill>
              </a:rPr>
            </a:br>
            <a:endParaRPr lang="da-DK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bg1"/>
                </a:solidFill>
              </a:rPr>
              <a:t>Synlighed</a:t>
            </a:r>
            <a:br>
              <a:rPr lang="da-DK" sz="2000" b="1" dirty="0">
                <a:solidFill>
                  <a:schemeClr val="bg1"/>
                </a:solidFill>
              </a:rPr>
            </a:br>
            <a:r>
              <a:rPr lang="da-DK" sz="2000" dirty="0">
                <a:solidFill>
                  <a:schemeClr val="bg1"/>
                </a:solidFill>
              </a:rPr>
              <a:t>brug pressen: til aktuelle sager </a:t>
            </a:r>
            <a:br>
              <a:rPr lang="da-DK" sz="2000" dirty="0">
                <a:solidFill>
                  <a:schemeClr val="bg1"/>
                </a:solidFill>
              </a:rPr>
            </a:br>
            <a:r>
              <a:rPr lang="da-DK" sz="2000" dirty="0">
                <a:solidFill>
                  <a:schemeClr val="bg1"/>
                </a:solidFill>
              </a:rPr>
              <a:t>og hvis sager går i hårdknude</a:t>
            </a:r>
            <a:br>
              <a:rPr lang="da-DK" sz="2000" dirty="0">
                <a:solidFill>
                  <a:schemeClr val="bg1"/>
                </a:solidFill>
              </a:rPr>
            </a:br>
            <a:endParaRPr lang="da-DK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bg1"/>
                </a:solidFill>
              </a:rPr>
              <a:t>Netværk</a:t>
            </a:r>
            <a:br>
              <a:rPr lang="da-DK" sz="2000" b="1" dirty="0">
                <a:solidFill>
                  <a:schemeClr val="bg1"/>
                </a:solidFill>
              </a:rPr>
            </a:br>
            <a:r>
              <a:rPr lang="da-DK" sz="2000" dirty="0">
                <a:solidFill>
                  <a:schemeClr val="bg1"/>
                </a:solidFill>
              </a:rPr>
              <a:t>skab alliancer med politikere, organisationer/andre kommunale Råd, Forvaltningen/Administrationen</a:t>
            </a:r>
            <a:endParaRPr lang="da-DK" sz="2000" b="1" dirty="0">
              <a:solidFill>
                <a:schemeClr val="bg1"/>
              </a:solidFill>
            </a:endParaRPr>
          </a:p>
        </p:txBody>
      </p:sp>
      <p:pic>
        <p:nvPicPr>
          <p:cNvPr id="7" name="Billede 6" descr="Et billede, der indeholder Font/skrifttype, Grafik, grafisk design, logo&#10;&#10;Automatisk genereret beskrivelse">
            <a:extLst>
              <a:ext uri="{FF2B5EF4-FFF2-40B4-BE49-F238E27FC236}">
                <a16:creationId xmlns:a16="http://schemas.microsoft.com/office/drawing/2014/main" id="{1CFCE59B-C0D0-C076-9784-8CF1D167E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3811" cy="562856"/>
          </a:xfrm>
          <a:prstGeom prst="rect">
            <a:avLst/>
          </a:prstGeom>
        </p:spPr>
      </p:pic>
      <p:pic>
        <p:nvPicPr>
          <p:cNvPr id="8" name="Billede 7" descr="Et billede, der indeholder Ansigt, person, tøj, kvinde&#10;&#10;Automatisk genereret beskrivelse">
            <a:extLst>
              <a:ext uri="{FF2B5EF4-FFF2-40B4-BE49-F238E27FC236}">
                <a16:creationId xmlns:a16="http://schemas.microsoft.com/office/drawing/2014/main" id="{95B6AC67-7D17-E8C1-F970-D9E5E3EAB2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8" r="15896"/>
          <a:stretch/>
        </p:blipFill>
        <p:spPr>
          <a:xfrm>
            <a:off x="5982587" y="0"/>
            <a:ext cx="6209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4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7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0F6F0F65-44D3-1D6E-89CD-A53CA8720C98}"/>
              </a:ext>
            </a:extLst>
          </p:cNvPr>
          <p:cNvSpPr txBox="1"/>
          <p:nvPr/>
        </p:nvSpPr>
        <p:spPr>
          <a:xfrm>
            <a:off x="550779" y="1619531"/>
            <a:ext cx="10092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Spørgsmål til gruppearbejde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117FF94-BFE7-DCDF-D48E-4F26B2001801}"/>
              </a:ext>
            </a:extLst>
          </p:cNvPr>
          <p:cNvSpPr txBox="1"/>
          <p:nvPr/>
        </p:nvSpPr>
        <p:spPr>
          <a:xfrm>
            <a:off x="1283438" y="2879773"/>
            <a:ext cx="100929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Hvordan får vi fokus på psykiatrien i handicaprådet?</a:t>
            </a:r>
            <a:br>
              <a:rPr lang="da-DK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hvem skal vi alliere os med og hvordan?</a:t>
            </a:r>
          </a:p>
          <a:p>
            <a:pPr marL="457200" indent="-457200">
              <a:buFont typeface="+mj-lt"/>
              <a:buAutoNum type="arabicPeriod"/>
            </a:pPr>
            <a:endParaRPr lang="da-DK" sz="2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Hvordan sætter vi den politiske dagsorden i Rådet og får reel indflydelse?</a:t>
            </a:r>
          </a:p>
        </p:txBody>
      </p:sp>
      <p:pic>
        <p:nvPicPr>
          <p:cNvPr id="6" name="Billede 5" descr="Et billede, der indeholder Font/skrifttype, Grafik, grafisk design, logo&#10;&#10;Automatisk genereret beskrivelse">
            <a:extLst>
              <a:ext uri="{FF2B5EF4-FFF2-40B4-BE49-F238E27FC236}">
                <a16:creationId xmlns:a16="http://schemas.microsoft.com/office/drawing/2014/main" id="{406938A8-E993-12B9-6B05-6F1FCB364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3811" cy="5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0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7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206364D-3003-97CB-D8E1-B1AEBC2A95F1}"/>
              </a:ext>
            </a:extLst>
          </p:cNvPr>
          <p:cNvSpPr txBox="1"/>
          <p:nvPr/>
        </p:nvSpPr>
        <p:spPr>
          <a:xfrm>
            <a:off x="550779" y="1619531"/>
            <a:ext cx="619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Nyttige links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AE83216-40F2-B90C-5C4F-91F636164AF6}"/>
              </a:ext>
            </a:extLst>
          </p:cNvPr>
          <p:cNvSpPr txBox="1"/>
          <p:nvPr/>
        </p:nvSpPr>
        <p:spPr>
          <a:xfrm>
            <a:off x="1283438" y="2879773"/>
            <a:ext cx="1009295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Danske handicaporganisationer:</a:t>
            </a:r>
            <a:b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https://handicap.dk/find-din-afdeling</a:t>
            </a:r>
            <a:r>
              <a:rPr lang="da-DK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 centrale Handicapråd:</a:t>
            </a:r>
            <a:b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https://dch.dk/</a:t>
            </a:r>
            <a:r>
              <a:rPr lang="da-DK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https://dch.dk/nyheder/nyhed/guide-til-god-start-er-sendt-ud-til-kommunale-handicapraad</a:t>
            </a:r>
            <a:r>
              <a:rPr lang="da-DK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2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Danske Patienter:</a:t>
            </a:r>
            <a:b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https://danskepatienter.dk/</a:t>
            </a:r>
            <a:r>
              <a:rPr lang="da-DK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Billede 5" descr="Et billede, der indeholder Font/skrifttype, Grafik, grafisk design, logo&#10;&#10;Automatisk genereret beskrivelse">
            <a:extLst>
              <a:ext uri="{FF2B5EF4-FFF2-40B4-BE49-F238E27FC236}">
                <a16:creationId xmlns:a16="http://schemas.microsoft.com/office/drawing/2014/main" id="{D63DB320-E25C-7C06-1926-C3F2671FF6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3811" cy="5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9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339</Words>
  <Application>Microsoft Office PowerPoint</Application>
  <PresentationFormat>Widescreen</PresentationFormat>
  <Paragraphs>33</Paragraphs>
  <Slides>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Jette Lund Pedersen</dc:creator>
  <cp:lastModifiedBy>Johanne Westh Sloth</cp:lastModifiedBy>
  <cp:revision>5</cp:revision>
  <cp:lastPrinted>2024-10-15T13:03:34Z</cp:lastPrinted>
  <dcterms:created xsi:type="dcterms:W3CDTF">2024-10-15T11:52:44Z</dcterms:created>
  <dcterms:modified xsi:type="dcterms:W3CDTF">2024-10-21T07:48:19Z</dcterms:modified>
</cp:coreProperties>
</file>